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314" r:id="rId6"/>
    <p:sldId id="273" r:id="rId7"/>
    <p:sldId id="270" r:id="rId8"/>
    <p:sldId id="316" r:id="rId9"/>
    <p:sldId id="315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2305050"/>
          </a:xfrm>
          <a:custGeom>
            <a:avLst/>
            <a:gdLst/>
            <a:ahLst/>
            <a:cxnLst/>
            <a:rect l="l" t="t" r="r" b="b"/>
            <a:pathLst>
              <a:path w="12192000" h="2305050">
                <a:moveTo>
                  <a:pt x="12192000" y="0"/>
                </a:moveTo>
                <a:lnTo>
                  <a:pt x="0" y="0"/>
                </a:lnTo>
                <a:lnTo>
                  <a:pt x="0" y="2305050"/>
                </a:lnTo>
                <a:lnTo>
                  <a:pt x="12192000" y="23050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23795" y="648335"/>
            <a:ext cx="3811904" cy="518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47975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50" y="495300"/>
                </a:ln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63106" y="2043106"/>
            <a:ext cx="3021329" cy="383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1030" y="245999"/>
            <a:ext cx="11293220" cy="1530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70175" y="2024443"/>
            <a:ext cx="8316595" cy="3529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nderson@bgcmercerfoundation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847975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0975" cy="6858000"/>
            </a:xfrm>
            <a:custGeom>
              <a:avLst/>
              <a:gdLst/>
              <a:ahLst/>
              <a:cxnLst/>
              <a:rect l="l" t="t" r="r" b="b"/>
              <a:pathLst>
                <a:path w="180975" h="6858000">
                  <a:moveTo>
                    <a:pt x="180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0975" y="68580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14375"/>
              <a:ext cx="1588770" cy="504825"/>
            </a:xfrm>
            <a:custGeom>
              <a:avLst/>
              <a:gdLst/>
              <a:ahLst/>
              <a:cxnLst/>
              <a:rect l="l" t="t" r="r" b="b"/>
              <a:pathLst>
                <a:path w="1588770" h="504825">
                  <a:moveTo>
                    <a:pt x="4274" y="0"/>
                  </a:moveTo>
                  <a:lnTo>
                    <a:pt x="50" y="495300"/>
                  </a:lnTo>
                  <a:lnTo>
                    <a:pt x="0" y="501269"/>
                  </a:lnTo>
                  <a:lnTo>
                    <a:pt x="1243825" y="504825"/>
                  </a:lnTo>
                  <a:lnTo>
                    <a:pt x="1343660" y="504825"/>
                  </a:lnTo>
                  <a:lnTo>
                    <a:pt x="1348232" y="500125"/>
                  </a:lnTo>
                  <a:lnTo>
                    <a:pt x="1349883" y="498475"/>
                  </a:lnTo>
                  <a:lnTo>
                    <a:pt x="1351661" y="496950"/>
                  </a:lnTo>
                  <a:lnTo>
                    <a:pt x="1353185" y="495300"/>
                  </a:lnTo>
                  <a:lnTo>
                    <a:pt x="1581150" y="267462"/>
                  </a:lnTo>
                  <a:lnTo>
                    <a:pt x="1586436" y="260391"/>
                  </a:lnTo>
                  <a:lnTo>
                    <a:pt x="1588198" y="253285"/>
                  </a:lnTo>
                  <a:lnTo>
                    <a:pt x="1586436" y="246155"/>
                  </a:lnTo>
                  <a:lnTo>
                    <a:pt x="1581150" y="239013"/>
                  </a:lnTo>
                  <a:lnTo>
                    <a:pt x="1353185" y="11175"/>
                  </a:lnTo>
                  <a:lnTo>
                    <a:pt x="1348232" y="11175"/>
                  </a:lnTo>
                  <a:lnTo>
                    <a:pt x="1348232" y="6476"/>
                  </a:lnTo>
                  <a:lnTo>
                    <a:pt x="1343660" y="6476"/>
                  </a:lnTo>
                  <a:lnTo>
                    <a:pt x="1338834" y="1777"/>
                  </a:lnTo>
                  <a:lnTo>
                    <a:pt x="1243825" y="1777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68500" y="1795399"/>
            <a:ext cx="8750935" cy="11207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750" b="1" dirty="0">
                <a:solidFill>
                  <a:srgbClr val="000000"/>
                </a:solidFill>
                <a:latin typeface="Century Gothic"/>
                <a:cs typeface="Century Gothic"/>
              </a:rPr>
              <a:t>Retirement</a:t>
            </a:r>
            <a:r>
              <a:rPr lang="en-US" sz="2750" b="1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2750" b="1" spc="-10" dirty="0">
                <a:solidFill>
                  <a:srgbClr val="000000"/>
                </a:solidFill>
                <a:latin typeface="Century Gothic"/>
                <a:cs typeface="Century Gothic"/>
              </a:rPr>
              <a:t>Planning…</a:t>
            </a:r>
            <a:endParaRPr sz="2750" dirty="0">
              <a:latin typeface="Century Gothic"/>
              <a:cs typeface="Century Gothic"/>
            </a:endParaRPr>
          </a:p>
          <a:p>
            <a:pPr marL="22860" algn="ctr">
              <a:lnSpc>
                <a:spcPct val="100000"/>
              </a:lnSpc>
              <a:spcBef>
                <a:spcPts val="5"/>
              </a:spcBef>
            </a:pPr>
            <a:r>
              <a:rPr sz="4400" b="1" i="1" dirty="0">
                <a:solidFill>
                  <a:srgbClr val="000000"/>
                </a:solidFill>
                <a:latin typeface="Century Gothic"/>
                <a:cs typeface="Century Gothic"/>
              </a:rPr>
              <a:t>DO</a:t>
            </a:r>
            <a:r>
              <a:rPr sz="4400" b="1" i="1" spc="-2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4400" b="1" i="1" dirty="0">
                <a:solidFill>
                  <a:srgbClr val="000000"/>
                </a:solidFill>
                <a:latin typeface="Century Gothic"/>
                <a:cs typeface="Century Gothic"/>
              </a:rPr>
              <a:t>I</a:t>
            </a:r>
            <a:r>
              <a:rPr sz="4400" b="1" i="1" spc="-8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4400" b="1" i="1" dirty="0">
                <a:solidFill>
                  <a:srgbClr val="000000"/>
                </a:solidFill>
                <a:latin typeface="Century Gothic"/>
                <a:cs typeface="Century Gothic"/>
              </a:rPr>
              <a:t>HAVE</a:t>
            </a:r>
            <a:r>
              <a:rPr sz="4400" b="1" i="1" spc="-1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4400" b="1" i="1" spc="-10" dirty="0">
                <a:solidFill>
                  <a:srgbClr val="000000"/>
                </a:solidFill>
                <a:latin typeface="Century Gothic"/>
                <a:cs typeface="Century Gothic"/>
              </a:rPr>
              <a:t>ENOUGH?</a:t>
            </a:r>
            <a:endParaRPr sz="4400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52900" y="3086036"/>
            <a:ext cx="4643501" cy="3157601"/>
            <a:chOff x="4152900" y="3086036"/>
            <a:chExt cx="4643501" cy="3157601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2900" y="3086036"/>
              <a:ext cx="4643501" cy="31576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9100" y="3162300"/>
              <a:ext cx="4438650" cy="29527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10050" y="3143250"/>
              <a:ext cx="4476750" cy="2990850"/>
            </a:xfrm>
            <a:custGeom>
              <a:avLst/>
              <a:gdLst/>
              <a:ahLst/>
              <a:cxnLst/>
              <a:rect l="l" t="t" r="r" b="b"/>
              <a:pathLst>
                <a:path w="4476750" h="2990850">
                  <a:moveTo>
                    <a:pt x="0" y="2990850"/>
                  </a:moveTo>
                  <a:lnTo>
                    <a:pt x="4476750" y="2990850"/>
                  </a:lnTo>
                  <a:lnTo>
                    <a:pt x="4476750" y="0"/>
                  </a:lnTo>
                  <a:lnTo>
                    <a:pt x="0" y="0"/>
                  </a:lnTo>
                  <a:lnTo>
                    <a:pt x="0" y="29908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0"/>
              <a:ext cx="3019425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14625" y="0"/>
              <a:ext cx="180975" cy="6858000"/>
            </a:xfrm>
            <a:custGeom>
              <a:avLst/>
              <a:gdLst/>
              <a:ahLst/>
              <a:cxnLst/>
              <a:rect l="l" t="t" r="r" b="b"/>
              <a:pathLst>
                <a:path w="180975" h="6858000">
                  <a:moveTo>
                    <a:pt x="180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0975" y="68580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4625" y="714375"/>
              <a:ext cx="1598295" cy="504825"/>
            </a:xfrm>
            <a:custGeom>
              <a:avLst/>
              <a:gdLst/>
              <a:ahLst/>
              <a:cxnLst/>
              <a:rect l="l" t="t" r="r" b="b"/>
              <a:pathLst>
                <a:path w="1598295" h="504825">
                  <a:moveTo>
                    <a:pt x="4318" y="0"/>
                  </a:moveTo>
                  <a:lnTo>
                    <a:pt x="37" y="496950"/>
                  </a:lnTo>
                  <a:lnTo>
                    <a:pt x="0" y="501269"/>
                  </a:lnTo>
                  <a:lnTo>
                    <a:pt x="1251330" y="504825"/>
                  </a:lnTo>
                  <a:lnTo>
                    <a:pt x="1351788" y="504825"/>
                  </a:lnTo>
                  <a:lnTo>
                    <a:pt x="1356360" y="500125"/>
                  </a:lnTo>
                  <a:lnTo>
                    <a:pt x="1358011" y="498475"/>
                  </a:lnTo>
                  <a:lnTo>
                    <a:pt x="1359789" y="496950"/>
                  </a:lnTo>
                  <a:lnTo>
                    <a:pt x="1590675" y="267462"/>
                  </a:lnTo>
                  <a:lnTo>
                    <a:pt x="1595961" y="260391"/>
                  </a:lnTo>
                  <a:lnTo>
                    <a:pt x="1597723" y="253285"/>
                  </a:lnTo>
                  <a:lnTo>
                    <a:pt x="1595961" y="246155"/>
                  </a:lnTo>
                  <a:lnTo>
                    <a:pt x="1590675" y="239013"/>
                  </a:lnTo>
                  <a:lnTo>
                    <a:pt x="1361439" y="11175"/>
                  </a:lnTo>
                  <a:lnTo>
                    <a:pt x="1356360" y="11175"/>
                  </a:lnTo>
                  <a:lnTo>
                    <a:pt x="1356360" y="6476"/>
                  </a:lnTo>
                  <a:lnTo>
                    <a:pt x="1351788" y="6476"/>
                  </a:lnTo>
                  <a:lnTo>
                    <a:pt x="1346962" y="1777"/>
                  </a:lnTo>
                  <a:lnTo>
                    <a:pt x="1251330" y="1777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1"/>
              <a:ext cx="2724147" cy="685786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343146" y="843216"/>
            <a:ext cx="6625590" cy="41684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0845">
              <a:lnSpc>
                <a:spcPts val="3835"/>
              </a:lnSpc>
              <a:spcBef>
                <a:spcPts val="125"/>
              </a:spcBef>
            </a:pPr>
            <a:r>
              <a:rPr sz="3200" b="1" dirty="0">
                <a:solidFill>
                  <a:srgbClr val="252525"/>
                </a:solidFill>
                <a:latin typeface="Century Gothic"/>
                <a:cs typeface="Century Gothic"/>
              </a:rPr>
              <a:t>Agenda</a:t>
            </a:r>
            <a:r>
              <a:rPr sz="3200" b="1" spc="-8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b="1" spc="-50" dirty="0">
                <a:solidFill>
                  <a:srgbClr val="252525"/>
                </a:solidFill>
                <a:latin typeface="Century Gothic"/>
                <a:cs typeface="Century Gothic"/>
              </a:rPr>
              <a:t>–</a:t>
            </a:r>
            <a:endParaRPr sz="3200" dirty="0">
              <a:latin typeface="Century Gothic"/>
              <a:cs typeface="Century Gothic"/>
            </a:endParaRPr>
          </a:p>
          <a:p>
            <a:pPr marL="410845">
              <a:lnSpc>
                <a:spcPts val="3829"/>
              </a:lnSpc>
            </a:pPr>
            <a:r>
              <a:rPr lang="en-US" sz="3200" b="1" dirty="0">
                <a:solidFill>
                  <a:srgbClr val="252525"/>
                </a:solidFill>
                <a:latin typeface="Century Gothic"/>
                <a:cs typeface="Century Gothic"/>
              </a:rPr>
              <a:t>The </a:t>
            </a:r>
            <a:r>
              <a:rPr sz="3200" b="1" dirty="0">
                <a:solidFill>
                  <a:srgbClr val="252525"/>
                </a:solidFill>
                <a:latin typeface="Century Gothic"/>
                <a:cs typeface="Century Gothic"/>
              </a:rPr>
              <a:t>two</a:t>
            </a:r>
            <a:r>
              <a:rPr sz="3200" b="1" spc="-4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252525"/>
                </a:solidFill>
                <a:latin typeface="Century Gothic"/>
                <a:cs typeface="Century Gothic"/>
              </a:rPr>
              <a:t>key</a:t>
            </a:r>
            <a:r>
              <a:rPr sz="3200" b="1" spc="-6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Century Gothic"/>
                <a:cs typeface="Century Gothic"/>
              </a:rPr>
              <a:t>questions</a:t>
            </a:r>
            <a:r>
              <a:rPr lang="en-US" sz="3200" b="1" spc="-10" dirty="0">
                <a:solidFill>
                  <a:srgbClr val="252525"/>
                </a:solidFill>
                <a:latin typeface="Century Gothic"/>
                <a:cs typeface="Century Gothic"/>
              </a:rPr>
              <a:t> you need to answer</a:t>
            </a:r>
            <a:r>
              <a:rPr sz="3200" b="1" spc="-10" dirty="0">
                <a:solidFill>
                  <a:srgbClr val="252525"/>
                </a:solidFill>
                <a:latin typeface="Century Gothic"/>
                <a:cs typeface="Century Gothic"/>
              </a:rPr>
              <a:t>…</a:t>
            </a:r>
            <a:endParaRPr sz="3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650"/>
              </a:spcBef>
            </a:pPr>
            <a:r>
              <a:rPr sz="3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3200" dirty="0">
                <a:solidFill>
                  <a:srgbClr val="404040"/>
                </a:solidFill>
                <a:latin typeface="Century Gothic"/>
                <a:cs typeface="Century Gothic"/>
              </a:rPr>
              <a:t>Do</a:t>
            </a:r>
            <a:r>
              <a:rPr sz="32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2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404040"/>
                </a:solidFill>
                <a:latin typeface="Century Gothic"/>
                <a:cs typeface="Century Gothic"/>
              </a:rPr>
              <a:t>have</a:t>
            </a:r>
            <a:r>
              <a:rPr sz="32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enough?</a:t>
            </a:r>
            <a:endParaRPr sz="32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3200" dirty="0">
              <a:latin typeface="Century Gothic"/>
              <a:cs typeface="Century Gothic"/>
            </a:endParaRPr>
          </a:p>
          <a:p>
            <a:pPr marL="355600" marR="934085" indent="-343535">
              <a:lnSpc>
                <a:spcPts val="3829"/>
              </a:lnSpc>
              <a:spcBef>
                <a:spcPts val="5"/>
              </a:spcBef>
            </a:pPr>
            <a:r>
              <a:rPr sz="3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3200" dirty="0">
                <a:solidFill>
                  <a:srgbClr val="404040"/>
                </a:solidFill>
                <a:latin typeface="Century Gothic"/>
                <a:cs typeface="Century Gothic"/>
              </a:rPr>
              <a:t>What</a:t>
            </a:r>
            <a:r>
              <a:rPr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404040"/>
                </a:solidFill>
                <a:latin typeface="Century Gothic"/>
                <a:cs typeface="Century Gothic"/>
              </a:rPr>
              <a:t>can</a:t>
            </a:r>
            <a:r>
              <a:rPr sz="32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2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404040"/>
                </a:solidFill>
                <a:latin typeface="Century Gothic"/>
                <a:cs typeface="Century Gothic"/>
              </a:rPr>
              <a:t>do</a:t>
            </a:r>
            <a:r>
              <a:rPr sz="32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404040"/>
                </a:solidFill>
                <a:latin typeface="Century Gothic"/>
                <a:cs typeface="Century Gothic"/>
              </a:rPr>
              <a:t>once</a:t>
            </a:r>
            <a:r>
              <a:rPr sz="32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200" spc="-8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Century Gothic"/>
                <a:cs typeface="Century Gothic"/>
              </a:rPr>
              <a:t>have </a:t>
            </a:r>
            <a:r>
              <a:rPr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enough?</a:t>
            </a:r>
            <a:endParaRPr sz="3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6515" y="252349"/>
            <a:ext cx="45250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Do</a:t>
            </a:r>
            <a:r>
              <a:rPr sz="3600" spc="-5" dirty="0"/>
              <a:t> </a:t>
            </a:r>
            <a:r>
              <a:rPr sz="3600" dirty="0"/>
              <a:t>I</a:t>
            </a:r>
            <a:r>
              <a:rPr sz="3600" spc="-35" dirty="0"/>
              <a:t> </a:t>
            </a:r>
            <a:r>
              <a:rPr sz="3600" dirty="0"/>
              <a:t>have</a:t>
            </a:r>
            <a:r>
              <a:rPr sz="3600" spc="-55" dirty="0"/>
              <a:t> </a:t>
            </a:r>
            <a:r>
              <a:rPr sz="3600" spc="-10" dirty="0"/>
              <a:t>Enough??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47975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53815" y="1112519"/>
            <a:ext cx="7755255" cy="5384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239395" indent="-343535">
              <a:lnSpc>
                <a:spcPct val="100400"/>
              </a:lnSpc>
              <a:spcBef>
                <a:spcPts val="9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Oftentimes</a:t>
            </a:r>
            <a:r>
              <a:rPr sz="2400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incredibly</a:t>
            </a:r>
            <a:r>
              <a:rPr sz="24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difficult</a:t>
            </a:r>
            <a:r>
              <a:rPr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question</a:t>
            </a:r>
            <a:r>
              <a:rPr sz="24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sz="24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answer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without</a:t>
            </a:r>
            <a:r>
              <a:rPr sz="24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help</a:t>
            </a:r>
            <a:r>
              <a:rPr sz="24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sz="24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professional with</a:t>
            </a:r>
            <a:r>
              <a:rPr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financial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planning</a:t>
            </a:r>
            <a:r>
              <a:rPr sz="24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tools.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What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are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you</a:t>
            </a:r>
            <a:r>
              <a:rPr sz="24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trying</a:t>
            </a:r>
            <a:r>
              <a:rPr sz="2400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accomplish?</a:t>
            </a:r>
            <a:endParaRPr sz="24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7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You</a:t>
            </a:r>
            <a:r>
              <a:rPr sz="20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may</a:t>
            </a:r>
            <a:r>
              <a:rPr sz="20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or</a:t>
            </a:r>
            <a:r>
              <a:rPr sz="20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you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may</a:t>
            </a:r>
            <a:r>
              <a:rPr sz="2000" spc="-20" dirty="0">
                <a:solidFill>
                  <a:srgbClr val="404040"/>
                </a:solidFill>
                <a:latin typeface="Century Gothic"/>
                <a:cs typeface="Century Gothic"/>
              </a:rPr>
              <a:t> not…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60"/>
              </a:spcBef>
            </a:pP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1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150" spc="2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Your</a:t>
            </a:r>
            <a:r>
              <a:rPr sz="2150" spc="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goals</a:t>
            </a:r>
            <a:r>
              <a:rPr sz="2150" spc="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must</a:t>
            </a:r>
            <a:r>
              <a:rPr sz="2150" spc="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2150" spc="1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prioritized</a:t>
            </a:r>
            <a:r>
              <a:rPr sz="2150" spc="1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2150" spc="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Century Gothic"/>
                <a:cs typeface="Century Gothic"/>
              </a:rPr>
              <a:t>realistic…</a:t>
            </a:r>
            <a:endParaRPr sz="215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2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”What-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if”</a:t>
            </a:r>
            <a:r>
              <a:rPr sz="20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scenarios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should</a:t>
            </a:r>
            <a:r>
              <a:rPr sz="20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entury Gothic"/>
                <a:cs typeface="Century Gothic"/>
              </a:rPr>
              <a:t>used</a:t>
            </a:r>
            <a:endParaRPr sz="20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8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Threats</a:t>
            </a:r>
            <a:r>
              <a:rPr sz="20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must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20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identified</a:t>
            </a:r>
            <a:r>
              <a:rPr sz="20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20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mitigated</a:t>
            </a:r>
            <a:r>
              <a:rPr sz="20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0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confidence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205"/>
              </a:spcBef>
            </a:pP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150" spc="2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Without</a:t>
            </a:r>
            <a:r>
              <a:rPr sz="2150" spc="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150" spc="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clear</a:t>
            </a:r>
            <a:r>
              <a:rPr sz="2150" spc="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answer</a:t>
            </a:r>
            <a:r>
              <a:rPr sz="2150" spc="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sz="2150" spc="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this</a:t>
            </a:r>
            <a:r>
              <a:rPr sz="2150" spc="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question,</a:t>
            </a:r>
            <a:r>
              <a:rPr sz="2150" spc="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Century Gothic"/>
                <a:cs typeface="Century Gothic"/>
              </a:rPr>
              <a:t>procrastination</a:t>
            </a:r>
            <a:endParaRPr sz="215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120"/>
              </a:spcBef>
            </a:pP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oftentimes</a:t>
            </a:r>
            <a:r>
              <a:rPr sz="2150" spc="1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404040"/>
                </a:solidFill>
                <a:latin typeface="Century Gothic"/>
                <a:cs typeface="Century Gothic"/>
              </a:rPr>
              <a:t>takes</a:t>
            </a:r>
            <a:r>
              <a:rPr sz="2150" spc="1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Century Gothic"/>
                <a:cs typeface="Century Gothic"/>
              </a:rPr>
              <a:t>place…</a:t>
            </a:r>
            <a:endParaRPr sz="21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0"/>
              <a:ext cx="3019425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1926" y="648588"/>
            <a:ext cx="68389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YOUR</a:t>
            </a:r>
            <a:r>
              <a:rPr sz="3600" spc="-60" dirty="0"/>
              <a:t> </a:t>
            </a:r>
            <a:r>
              <a:rPr sz="3600" dirty="0"/>
              <a:t>Retirement</a:t>
            </a:r>
            <a:r>
              <a:rPr sz="3600" spc="-70" dirty="0"/>
              <a:t> </a:t>
            </a:r>
            <a:r>
              <a:rPr sz="3600" dirty="0"/>
              <a:t>Goals</a:t>
            </a:r>
            <a:r>
              <a:rPr sz="3600" spc="-20" dirty="0"/>
              <a:t> </a:t>
            </a:r>
            <a:r>
              <a:rPr sz="3600" spc="-10" dirty="0"/>
              <a:t>FIRST…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4312920" cy="6858000"/>
            <a:chOff x="0" y="0"/>
            <a:chExt cx="4312920" cy="6858000"/>
          </a:xfrm>
        </p:grpSpPr>
        <p:sp>
          <p:nvSpPr>
            <p:cNvPr id="7" name="object 7"/>
            <p:cNvSpPr/>
            <p:nvPr/>
          </p:nvSpPr>
          <p:spPr>
            <a:xfrm>
              <a:off x="2714625" y="0"/>
              <a:ext cx="180975" cy="6858000"/>
            </a:xfrm>
            <a:custGeom>
              <a:avLst/>
              <a:gdLst/>
              <a:ahLst/>
              <a:cxnLst/>
              <a:rect l="l" t="t" r="r" b="b"/>
              <a:pathLst>
                <a:path w="180975" h="6858000">
                  <a:moveTo>
                    <a:pt x="180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0975" y="68580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4625" y="714375"/>
              <a:ext cx="1598295" cy="504825"/>
            </a:xfrm>
            <a:custGeom>
              <a:avLst/>
              <a:gdLst/>
              <a:ahLst/>
              <a:cxnLst/>
              <a:rect l="l" t="t" r="r" b="b"/>
              <a:pathLst>
                <a:path w="1598295" h="504825">
                  <a:moveTo>
                    <a:pt x="4318" y="0"/>
                  </a:moveTo>
                  <a:lnTo>
                    <a:pt x="37" y="496950"/>
                  </a:lnTo>
                  <a:lnTo>
                    <a:pt x="0" y="501269"/>
                  </a:lnTo>
                  <a:lnTo>
                    <a:pt x="1251330" y="504825"/>
                  </a:lnTo>
                  <a:lnTo>
                    <a:pt x="1351788" y="504825"/>
                  </a:lnTo>
                  <a:lnTo>
                    <a:pt x="1356360" y="500125"/>
                  </a:lnTo>
                  <a:lnTo>
                    <a:pt x="1358011" y="498475"/>
                  </a:lnTo>
                  <a:lnTo>
                    <a:pt x="1359789" y="496950"/>
                  </a:lnTo>
                  <a:lnTo>
                    <a:pt x="1590675" y="267462"/>
                  </a:lnTo>
                  <a:lnTo>
                    <a:pt x="1595961" y="260391"/>
                  </a:lnTo>
                  <a:lnTo>
                    <a:pt x="1597723" y="253285"/>
                  </a:lnTo>
                  <a:lnTo>
                    <a:pt x="1595961" y="246155"/>
                  </a:lnTo>
                  <a:lnTo>
                    <a:pt x="1590675" y="239013"/>
                  </a:lnTo>
                  <a:lnTo>
                    <a:pt x="1361439" y="11175"/>
                  </a:lnTo>
                  <a:lnTo>
                    <a:pt x="1356360" y="11175"/>
                  </a:lnTo>
                  <a:lnTo>
                    <a:pt x="1356360" y="6476"/>
                  </a:lnTo>
                  <a:lnTo>
                    <a:pt x="1351788" y="6476"/>
                  </a:lnTo>
                  <a:lnTo>
                    <a:pt x="1346962" y="1777"/>
                  </a:lnTo>
                  <a:lnTo>
                    <a:pt x="1251330" y="1777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7"/>
              <a:ext cx="2724149" cy="685774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316729" y="1432242"/>
            <a:ext cx="7637145" cy="50463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5600" algn="l"/>
              </a:tabLst>
            </a:pPr>
            <a:r>
              <a:rPr sz="18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Retirement</a:t>
            </a:r>
            <a:r>
              <a:rPr sz="18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lifestyle</a:t>
            </a:r>
            <a:r>
              <a:rPr sz="1800" spc="-8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expenses</a:t>
            </a:r>
            <a:r>
              <a:rPr sz="1800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(Must</a:t>
            </a:r>
            <a:r>
              <a:rPr sz="18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build</a:t>
            </a:r>
            <a:r>
              <a:rPr sz="18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in</a:t>
            </a:r>
            <a:r>
              <a:rPr sz="1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REALISTIC</a:t>
            </a:r>
            <a:r>
              <a:rPr sz="18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assumptions)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545"/>
              </a:spcBef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2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Basic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needs: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Food,</a:t>
            </a:r>
            <a:r>
              <a:rPr sz="18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clothing,</a:t>
            </a:r>
            <a:r>
              <a:rPr sz="18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utilities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3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Housing:</a:t>
            </a:r>
            <a:r>
              <a:rPr sz="18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Downsize?</a:t>
            </a:r>
            <a:r>
              <a:rPr sz="18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Upsize?</a:t>
            </a:r>
            <a:r>
              <a:rPr sz="18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Vacation</a:t>
            </a:r>
            <a:r>
              <a:rPr sz="1800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Home?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4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Travel:</a:t>
            </a:r>
            <a:r>
              <a:rPr sz="1800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How</a:t>
            </a:r>
            <a:r>
              <a:rPr sz="18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many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trips?</a:t>
            </a:r>
            <a:r>
              <a:rPr sz="18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How</a:t>
            </a:r>
            <a:r>
              <a:rPr sz="18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expensive?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ts val="1945"/>
              </a:lnSpc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4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Entertainment:</a:t>
            </a:r>
            <a:r>
              <a:rPr sz="1800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More</a:t>
            </a:r>
            <a:r>
              <a:rPr sz="1800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time</a:t>
            </a:r>
            <a:r>
              <a:rPr sz="1800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18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Fun…</a:t>
            </a:r>
            <a:r>
              <a:rPr sz="18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Country</a:t>
            </a:r>
            <a:r>
              <a:rPr sz="18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Club?</a:t>
            </a:r>
            <a:r>
              <a:rPr sz="18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Something</a:t>
            </a:r>
            <a:endParaRPr sz="1800">
              <a:latin typeface="Century Gothic"/>
              <a:cs typeface="Century Gothic"/>
            </a:endParaRPr>
          </a:p>
          <a:p>
            <a:pPr marL="756285">
              <a:lnSpc>
                <a:spcPts val="1945"/>
              </a:lnSpc>
            </a:pP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else?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Build</a:t>
            </a:r>
            <a:r>
              <a:rPr sz="1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sinking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entury Gothic"/>
                <a:cs typeface="Century Gothic"/>
              </a:rPr>
              <a:t>fund?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Healthcare</a:t>
            </a:r>
            <a:r>
              <a:rPr sz="18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costs/long-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term</a:t>
            </a:r>
            <a:r>
              <a:rPr sz="18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care</a:t>
            </a:r>
            <a:r>
              <a:rPr sz="18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threats</a:t>
            </a:r>
            <a:endParaRPr sz="1800">
              <a:latin typeface="Century Gothic"/>
              <a:cs typeface="Century Gothic"/>
            </a:endParaRPr>
          </a:p>
          <a:p>
            <a:pPr marL="927735">
              <a:lnSpc>
                <a:spcPct val="100000"/>
              </a:lnSpc>
              <a:spcBef>
                <a:spcPts val="645"/>
              </a:spcBef>
            </a:pPr>
            <a:r>
              <a:rPr sz="15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550" spc="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Are</a:t>
            </a:r>
            <a:r>
              <a:rPr sz="1550" spc="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these</a:t>
            </a:r>
            <a:r>
              <a:rPr sz="1550" spc="1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threats</a:t>
            </a:r>
            <a:r>
              <a:rPr sz="1550" spc="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mitigated</a:t>
            </a:r>
            <a:r>
              <a:rPr sz="1550" spc="1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with</a:t>
            </a:r>
            <a:r>
              <a:rPr sz="1550" spc="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404040"/>
                </a:solidFill>
                <a:latin typeface="Century Gothic"/>
                <a:cs typeface="Century Gothic"/>
              </a:rPr>
              <a:t>insurance?</a:t>
            </a:r>
            <a:endParaRPr sz="1550">
              <a:latin typeface="Century Gothic"/>
              <a:cs typeface="Century Gothic"/>
            </a:endParaRPr>
          </a:p>
          <a:p>
            <a:pPr marL="927735">
              <a:lnSpc>
                <a:spcPct val="100000"/>
              </a:lnSpc>
              <a:spcBef>
                <a:spcPts val="695"/>
              </a:spcBef>
            </a:pPr>
            <a:r>
              <a:rPr sz="15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550" spc="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Are</a:t>
            </a:r>
            <a:r>
              <a:rPr sz="1550" spc="1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contingencies</a:t>
            </a:r>
            <a:r>
              <a:rPr sz="1550" spc="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being</a:t>
            </a:r>
            <a:r>
              <a:rPr sz="1550" spc="1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made</a:t>
            </a:r>
            <a:r>
              <a:rPr sz="1550" spc="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404040"/>
                </a:solidFill>
                <a:latin typeface="Century Gothic"/>
                <a:cs typeface="Century Gothic"/>
              </a:rPr>
              <a:t>realistic?</a:t>
            </a:r>
            <a:endParaRPr sz="1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305050"/>
          </a:xfrm>
          <a:custGeom>
            <a:avLst/>
            <a:gdLst/>
            <a:ahLst/>
            <a:cxnLst/>
            <a:rect l="l" t="t" r="r" b="b"/>
            <a:pathLst>
              <a:path w="12192000" h="2305050">
                <a:moveTo>
                  <a:pt x="12192000" y="0"/>
                </a:moveTo>
                <a:lnTo>
                  <a:pt x="0" y="0"/>
                </a:lnTo>
                <a:lnTo>
                  <a:pt x="0" y="2305050"/>
                </a:lnTo>
                <a:lnTo>
                  <a:pt x="12192000" y="23050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030" y="245999"/>
            <a:ext cx="11293220" cy="1525801"/>
          </a:xfrm>
          <a:prstGeom prst="rect">
            <a:avLst/>
          </a:prstGeom>
        </p:spPr>
        <p:txBody>
          <a:bodyPr vert="horz" wrap="square" lIns="0" tIns="418845" rIns="0" bIns="0" rtlCol="0">
            <a:spAutoFit/>
          </a:bodyPr>
          <a:lstStyle/>
          <a:p>
            <a:pPr marL="1315085">
              <a:lnSpc>
                <a:spcPts val="3835"/>
              </a:lnSpc>
              <a:spcBef>
                <a:spcPts val="130"/>
              </a:spcBef>
            </a:pPr>
            <a:r>
              <a:rPr dirty="0">
                <a:solidFill>
                  <a:srgbClr val="FFFFFF"/>
                </a:solidFill>
              </a:rPr>
              <a:t>Can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Afford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It?</a:t>
            </a:r>
          </a:p>
          <a:p>
            <a:pPr marL="1315085">
              <a:lnSpc>
                <a:spcPts val="2395"/>
              </a:lnSpc>
            </a:pPr>
            <a:r>
              <a:rPr sz="2000" dirty="0">
                <a:solidFill>
                  <a:srgbClr val="FFFFFF"/>
                </a:solidFill>
              </a:rPr>
              <a:t>The</a:t>
            </a:r>
            <a:r>
              <a:rPr sz="2000" spc="-1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process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starts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with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a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deep</a:t>
            </a:r>
            <a:r>
              <a:rPr sz="2000" spc="-8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dive</a:t>
            </a:r>
            <a:r>
              <a:rPr sz="2000" spc="-9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into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your</a:t>
            </a:r>
            <a:r>
              <a:rPr sz="2000" spc="-6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personalized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financial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plan</a:t>
            </a:r>
            <a:r>
              <a:rPr lang="en-US" sz="2000" spc="-10" dirty="0">
                <a:solidFill>
                  <a:srgbClr val="FFFFFF"/>
                </a:solidFill>
              </a:rPr>
              <a:t> using sophisticated financial software for analysis and projecting potential outcomes</a:t>
            </a:r>
            <a:r>
              <a:rPr sz="2000" spc="-10" dirty="0">
                <a:solidFill>
                  <a:srgbClr val="FFFFFF"/>
                </a:solidFill>
              </a:rPr>
              <a:t>…</a:t>
            </a:r>
            <a:endParaRPr sz="2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714375"/>
            <a:ext cx="9648825" cy="5724525"/>
            <a:chOff x="0" y="714375"/>
            <a:chExt cx="9648825" cy="5724525"/>
          </a:xfrm>
        </p:grpSpPr>
        <p:sp>
          <p:nvSpPr>
            <p:cNvPr id="5" name="object 5"/>
            <p:cNvSpPr/>
            <p:nvPr/>
          </p:nvSpPr>
          <p:spPr>
            <a:xfrm>
              <a:off x="0" y="714375"/>
              <a:ext cx="1588770" cy="504825"/>
            </a:xfrm>
            <a:custGeom>
              <a:avLst/>
              <a:gdLst/>
              <a:ahLst/>
              <a:cxnLst/>
              <a:rect l="l" t="t" r="r" b="b"/>
              <a:pathLst>
                <a:path w="1588770" h="504825">
                  <a:moveTo>
                    <a:pt x="4274" y="0"/>
                  </a:moveTo>
                  <a:lnTo>
                    <a:pt x="50" y="495300"/>
                  </a:lnTo>
                  <a:lnTo>
                    <a:pt x="0" y="501269"/>
                  </a:lnTo>
                  <a:lnTo>
                    <a:pt x="1243825" y="504825"/>
                  </a:lnTo>
                  <a:lnTo>
                    <a:pt x="1343660" y="504825"/>
                  </a:lnTo>
                  <a:lnTo>
                    <a:pt x="1348232" y="500125"/>
                  </a:lnTo>
                  <a:lnTo>
                    <a:pt x="1349883" y="498475"/>
                  </a:lnTo>
                  <a:lnTo>
                    <a:pt x="1351661" y="496950"/>
                  </a:lnTo>
                  <a:lnTo>
                    <a:pt x="1353185" y="495300"/>
                  </a:lnTo>
                  <a:lnTo>
                    <a:pt x="1581150" y="267462"/>
                  </a:lnTo>
                  <a:lnTo>
                    <a:pt x="1586436" y="260391"/>
                  </a:lnTo>
                  <a:lnTo>
                    <a:pt x="1588198" y="253285"/>
                  </a:lnTo>
                  <a:lnTo>
                    <a:pt x="1586436" y="246155"/>
                  </a:lnTo>
                  <a:lnTo>
                    <a:pt x="1581150" y="239013"/>
                  </a:lnTo>
                  <a:lnTo>
                    <a:pt x="1353185" y="11175"/>
                  </a:lnTo>
                  <a:lnTo>
                    <a:pt x="1348232" y="11175"/>
                  </a:lnTo>
                  <a:lnTo>
                    <a:pt x="1348232" y="6476"/>
                  </a:lnTo>
                  <a:lnTo>
                    <a:pt x="1343660" y="6476"/>
                  </a:lnTo>
                  <a:lnTo>
                    <a:pt x="1338834" y="1777"/>
                  </a:lnTo>
                  <a:lnTo>
                    <a:pt x="1243825" y="1777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3225" y="2657475"/>
              <a:ext cx="6705600" cy="3781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305050"/>
          </a:xfrm>
          <a:custGeom>
            <a:avLst/>
            <a:gdLst/>
            <a:ahLst/>
            <a:cxnLst/>
            <a:rect l="l" t="t" r="r" b="b"/>
            <a:pathLst>
              <a:path w="12192000" h="2305050">
                <a:moveTo>
                  <a:pt x="12192000" y="0"/>
                </a:moveTo>
                <a:lnTo>
                  <a:pt x="0" y="0"/>
                </a:lnTo>
                <a:lnTo>
                  <a:pt x="0" y="2305050"/>
                </a:lnTo>
                <a:lnTo>
                  <a:pt x="12192000" y="23050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030" y="245999"/>
            <a:ext cx="11293220" cy="1871665"/>
          </a:xfrm>
          <a:prstGeom prst="rect">
            <a:avLst/>
          </a:prstGeom>
        </p:spPr>
        <p:txBody>
          <a:bodyPr vert="horz" wrap="square" lIns="0" tIns="415924" rIns="0" bIns="0" rtlCol="0">
            <a:spAutoFit/>
          </a:bodyPr>
          <a:lstStyle/>
          <a:p>
            <a:pPr marL="1315085">
              <a:lnSpc>
                <a:spcPct val="100000"/>
              </a:lnSpc>
              <a:spcBef>
                <a:spcPts val="105"/>
              </a:spcBef>
            </a:pPr>
            <a:r>
              <a:rPr lang="en-US" sz="3600" spc="-10" dirty="0">
                <a:solidFill>
                  <a:srgbClr val="FFFFFF"/>
                </a:solidFill>
              </a:rPr>
              <a:t>You’ll be asked questions about what you want to do in Retirement</a:t>
            </a:r>
            <a:r>
              <a:rPr sz="3600" spc="-10" dirty="0">
                <a:solidFill>
                  <a:srgbClr val="FFFFFF"/>
                </a:solidFill>
              </a:rPr>
              <a:t>?</a:t>
            </a:r>
            <a:endParaRPr sz="3600" dirty="0"/>
          </a:p>
          <a:p>
            <a:pPr marL="1315085">
              <a:lnSpc>
                <a:spcPct val="100000"/>
              </a:lnSpc>
              <a:spcBef>
                <a:spcPts val="55"/>
              </a:spcBef>
            </a:pPr>
            <a:r>
              <a:rPr sz="2150" dirty="0">
                <a:solidFill>
                  <a:srgbClr val="FFFFFF"/>
                </a:solidFill>
              </a:rPr>
              <a:t>What</a:t>
            </a:r>
            <a:r>
              <a:rPr sz="2150" spc="45" dirty="0">
                <a:solidFill>
                  <a:srgbClr val="FFFFFF"/>
                </a:solidFill>
              </a:rPr>
              <a:t> </a:t>
            </a:r>
            <a:r>
              <a:rPr sz="2150" dirty="0">
                <a:solidFill>
                  <a:srgbClr val="FFFFFF"/>
                </a:solidFill>
              </a:rPr>
              <a:t>if</a:t>
            </a:r>
            <a:r>
              <a:rPr sz="2150" spc="35" dirty="0">
                <a:solidFill>
                  <a:srgbClr val="FFFFFF"/>
                </a:solidFill>
              </a:rPr>
              <a:t> </a:t>
            </a:r>
            <a:r>
              <a:rPr sz="2150" dirty="0">
                <a:solidFill>
                  <a:srgbClr val="FFFFFF"/>
                </a:solidFill>
              </a:rPr>
              <a:t>I</a:t>
            </a:r>
            <a:r>
              <a:rPr sz="2150" spc="75" dirty="0">
                <a:solidFill>
                  <a:srgbClr val="FFFFFF"/>
                </a:solidFill>
              </a:rPr>
              <a:t> </a:t>
            </a:r>
            <a:r>
              <a:rPr sz="2150" dirty="0">
                <a:solidFill>
                  <a:srgbClr val="FFFFFF"/>
                </a:solidFill>
              </a:rPr>
              <a:t>want</a:t>
            </a:r>
            <a:r>
              <a:rPr sz="2150" spc="130" dirty="0">
                <a:solidFill>
                  <a:srgbClr val="FFFFFF"/>
                </a:solidFill>
              </a:rPr>
              <a:t> </a:t>
            </a:r>
            <a:r>
              <a:rPr sz="2150" dirty="0">
                <a:solidFill>
                  <a:srgbClr val="FFFFFF"/>
                </a:solidFill>
              </a:rPr>
              <a:t>to</a:t>
            </a:r>
            <a:r>
              <a:rPr sz="2150" spc="45" dirty="0">
                <a:solidFill>
                  <a:srgbClr val="FFFFFF"/>
                </a:solidFill>
              </a:rPr>
              <a:t> </a:t>
            </a:r>
            <a:r>
              <a:rPr sz="2150" dirty="0">
                <a:solidFill>
                  <a:srgbClr val="FFFFFF"/>
                </a:solidFill>
              </a:rPr>
              <a:t>enjoy</a:t>
            </a:r>
            <a:r>
              <a:rPr sz="2150" spc="75" dirty="0">
                <a:solidFill>
                  <a:srgbClr val="FFFFFF"/>
                </a:solidFill>
              </a:rPr>
              <a:t> </a:t>
            </a:r>
            <a:r>
              <a:rPr sz="2150" dirty="0">
                <a:solidFill>
                  <a:srgbClr val="FFFFFF"/>
                </a:solidFill>
              </a:rPr>
              <a:t>it</a:t>
            </a:r>
            <a:r>
              <a:rPr sz="2150" spc="55" dirty="0">
                <a:solidFill>
                  <a:srgbClr val="FFFFFF"/>
                </a:solidFill>
              </a:rPr>
              <a:t> </a:t>
            </a:r>
            <a:r>
              <a:rPr sz="2150" spc="-20" dirty="0">
                <a:solidFill>
                  <a:srgbClr val="FFFFFF"/>
                </a:solidFill>
              </a:rPr>
              <a:t>now?</a:t>
            </a:r>
            <a:endParaRPr sz="2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714375"/>
            <a:ext cx="10806430" cy="5986780"/>
            <a:chOff x="0" y="714375"/>
            <a:chExt cx="10806430" cy="5986780"/>
          </a:xfrm>
        </p:grpSpPr>
        <p:sp>
          <p:nvSpPr>
            <p:cNvPr id="5" name="object 5"/>
            <p:cNvSpPr/>
            <p:nvPr/>
          </p:nvSpPr>
          <p:spPr>
            <a:xfrm>
              <a:off x="0" y="714375"/>
              <a:ext cx="1588770" cy="504825"/>
            </a:xfrm>
            <a:custGeom>
              <a:avLst/>
              <a:gdLst/>
              <a:ahLst/>
              <a:cxnLst/>
              <a:rect l="l" t="t" r="r" b="b"/>
              <a:pathLst>
                <a:path w="1588770" h="504825">
                  <a:moveTo>
                    <a:pt x="4274" y="0"/>
                  </a:moveTo>
                  <a:lnTo>
                    <a:pt x="50" y="495300"/>
                  </a:lnTo>
                  <a:lnTo>
                    <a:pt x="0" y="501269"/>
                  </a:lnTo>
                  <a:lnTo>
                    <a:pt x="1243825" y="504825"/>
                  </a:lnTo>
                  <a:lnTo>
                    <a:pt x="1343660" y="504825"/>
                  </a:lnTo>
                  <a:lnTo>
                    <a:pt x="1348232" y="500125"/>
                  </a:lnTo>
                  <a:lnTo>
                    <a:pt x="1349883" y="498475"/>
                  </a:lnTo>
                  <a:lnTo>
                    <a:pt x="1351661" y="496950"/>
                  </a:lnTo>
                  <a:lnTo>
                    <a:pt x="1353185" y="495300"/>
                  </a:lnTo>
                  <a:lnTo>
                    <a:pt x="1581150" y="267462"/>
                  </a:lnTo>
                  <a:lnTo>
                    <a:pt x="1586436" y="260391"/>
                  </a:lnTo>
                  <a:lnTo>
                    <a:pt x="1588198" y="253285"/>
                  </a:lnTo>
                  <a:lnTo>
                    <a:pt x="1586436" y="246155"/>
                  </a:lnTo>
                  <a:lnTo>
                    <a:pt x="1581150" y="239013"/>
                  </a:lnTo>
                  <a:lnTo>
                    <a:pt x="1353185" y="11175"/>
                  </a:lnTo>
                  <a:lnTo>
                    <a:pt x="1348232" y="11175"/>
                  </a:lnTo>
                  <a:lnTo>
                    <a:pt x="1348232" y="6476"/>
                  </a:lnTo>
                  <a:lnTo>
                    <a:pt x="1343660" y="6476"/>
                  </a:lnTo>
                  <a:lnTo>
                    <a:pt x="1338834" y="1777"/>
                  </a:lnTo>
                  <a:lnTo>
                    <a:pt x="1243825" y="1777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1175" y="2400236"/>
              <a:ext cx="9025001" cy="4300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7375" y="2476500"/>
              <a:ext cx="8820150" cy="40957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38325" y="2457450"/>
              <a:ext cx="8858250" cy="4133850"/>
            </a:xfrm>
            <a:custGeom>
              <a:avLst/>
              <a:gdLst/>
              <a:ahLst/>
              <a:cxnLst/>
              <a:rect l="l" t="t" r="r" b="b"/>
              <a:pathLst>
                <a:path w="8858250" h="4133850">
                  <a:moveTo>
                    <a:pt x="0" y="4133850"/>
                  </a:moveTo>
                  <a:lnTo>
                    <a:pt x="8858250" y="4133850"/>
                  </a:lnTo>
                  <a:lnTo>
                    <a:pt x="8858250" y="0"/>
                  </a:lnTo>
                  <a:lnTo>
                    <a:pt x="0" y="0"/>
                  </a:lnTo>
                  <a:lnTo>
                    <a:pt x="0" y="41338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638675" cy="6858000"/>
            </a:xfrm>
            <a:custGeom>
              <a:avLst/>
              <a:gdLst/>
              <a:ahLst/>
              <a:cxnLst/>
              <a:rect l="l" t="t" r="r" b="b"/>
              <a:pathLst>
                <a:path w="4638675" h="6858000">
                  <a:moveTo>
                    <a:pt x="46386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38675" y="6858000"/>
                  </a:lnTo>
                  <a:lnTo>
                    <a:pt x="4638675" y="0"/>
                  </a:lnTo>
                  <a:close/>
                </a:path>
              </a:pathLst>
            </a:custGeom>
            <a:solidFill>
              <a:srgbClr val="3A372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2000" y="1066800"/>
            <a:ext cx="3466465" cy="36503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lang="en-US" sz="3950" dirty="0">
                <a:solidFill>
                  <a:srgbClr val="FDFFFF"/>
                </a:solidFill>
                <a:latin typeface="Century Gothic"/>
                <a:cs typeface="Century Gothic"/>
              </a:rPr>
              <a:t>It will then provide you with a probability of success projection</a:t>
            </a:r>
            <a:r>
              <a:rPr lang="en-US" sz="3950" spc="-10" dirty="0">
                <a:solidFill>
                  <a:srgbClr val="FDFFFF"/>
                </a:solidFill>
                <a:latin typeface="Century Gothic"/>
                <a:cs typeface="Century Gothic"/>
              </a:rPr>
              <a:t>.</a:t>
            </a:r>
            <a:endParaRPr sz="3950" dirty="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1806555" cy="6815455"/>
            <a:chOff x="0" y="0"/>
            <a:chExt cx="11806555" cy="6815455"/>
          </a:xfrm>
        </p:grpSpPr>
        <p:sp>
          <p:nvSpPr>
            <p:cNvPr id="7" name="object 7"/>
            <p:cNvSpPr/>
            <p:nvPr/>
          </p:nvSpPr>
          <p:spPr>
            <a:xfrm>
              <a:off x="0" y="5029200"/>
              <a:ext cx="5397500" cy="857250"/>
            </a:xfrm>
            <a:custGeom>
              <a:avLst/>
              <a:gdLst/>
              <a:ahLst/>
              <a:cxnLst/>
              <a:rect l="l" t="t" r="r" b="b"/>
              <a:pathLst>
                <a:path w="5397500" h="857250">
                  <a:moveTo>
                    <a:pt x="4999355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4999355" y="857250"/>
                  </a:lnTo>
                  <a:lnTo>
                    <a:pt x="5006518" y="856346"/>
                  </a:lnTo>
                  <a:lnTo>
                    <a:pt x="5013229" y="853963"/>
                  </a:lnTo>
                  <a:lnTo>
                    <a:pt x="5019036" y="850595"/>
                  </a:lnTo>
                  <a:lnTo>
                    <a:pt x="5023485" y="846734"/>
                  </a:lnTo>
                  <a:lnTo>
                    <a:pt x="5023485" y="841476"/>
                  </a:lnTo>
                  <a:lnTo>
                    <a:pt x="5028438" y="841476"/>
                  </a:lnTo>
                  <a:lnTo>
                    <a:pt x="5386197" y="452247"/>
                  </a:lnTo>
                  <a:lnTo>
                    <a:pt x="5394340" y="439685"/>
                  </a:lnTo>
                  <a:lnTo>
                    <a:pt x="5397055" y="426624"/>
                  </a:lnTo>
                  <a:lnTo>
                    <a:pt x="5394340" y="414563"/>
                  </a:lnTo>
                  <a:lnTo>
                    <a:pt x="5386197" y="405003"/>
                  </a:lnTo>
                  <a:lnTo>
                    <a:pt x="5028438" y="15748"/>
                  </a:lnTo>
                  <a:lnTo>
                    <a:pt x="5028438" y="10541"/>
                  </a:lnTo>
                  <a:lnTo>
                    <a:pt x="5023485" y="10541"/>
                  </a:lnTo>
                  <a:lnTo>
                    <a:pt x="5019036" y="6643"/>
                  </a:lnTo>
                  <a:lnTo>
                    <a:pt x="5013229" y="3270"/>
                  </a:lnTo>
                  <a:lnTo>
                    <a:pt x="5006518" y="896"/>
                  </a:lnTo>
                  <a:lnTo>
                    <a:pt x="4999355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4025" y="0"/>
              <a:ext cx="6272276" cy="68151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0225" y="76200"/>
              <a:ext cx="6067425" cy="66103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91175" y="57150"/>
              <a:ext cx="6105525" cy="6648450"/>
            </a:xfrm>
            <a:custGeom>
              <a:avLst/>
              <a:gdLst/>
              <a:ahLst/>
              <a:cxnLst/>
              <a:rect l="l" t="t" r="r" b="b"/>
              <a:pathLst>
                <a:path w="6105525" h="6648450">
                  <a:moveTo>
                    <a:pt x="0" y="6648450"/>
                  </a:moveTo>
                  <a:lnTo>
                    <a:pt x="6105525" y="6648450"/>
                  </a:lnTo>
                  <a:lnTo>
                    <a:pt x="6105525" y="0"/>
                  </a:lnTo>
                  <a:lnTo>
                    <a:pt x="0" y="0"/>
                  </a:lnTo>
                  <a:lnTo>
                    <a:pt x="0" y="66484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975" y="0"/>
            <a:ext cx="12011025" cy="6858000"/>
          </a:xfrm>
          <a:custGeom>
            <a:avLst/>
            <a:gdLst/>
            <a:ahLst/>
            <a:cxnLst/>
            <a:rect l="l" t="t" r="r" b="b"/>
            <a:pathLst>
              <a:path w="12011025" h="6858000">
                <a:moveTo>
                  <a:pt x="0" y="6858000"/>
                </a:moveTo>
                <a:lnTo>
                  <a:pt x="12011025" y="6858000"/>
                </a:lnTo>
                <a:lnTo>
                  <a:pt x="120110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E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030" y="245999"/>
            <a:ext cx="11293220" cy="1527981"/>
          </a:xfrm>
          <a:prstGeom prst="rect">
            <a:avLst/>
          </a:prstGeom>
        </p:spPr>
        <p:txBody>
          <a:bodyPr vert="horz" wrap="square" lIns="0" tIns="415924" rIns="0" bIns="0" rtlCol="0">
            <a:spAutoFit/>
          </a:bodyPr>
          <a:lstStyle/>
          <a:p>
            <a:pPr marL="1266190">
              <a:lnSpc>
                <a:spcPct val="100000"/>
              </a:lnSpc>
              <a:spcBef>
                <a:spcPts val="105"/>
              </a:spcBef>
            </a:pPr>
            <a:r>
              <a:rPr lang="en-US" sz="3600" dirty="0"/>
              <a:t>Professional Advisors can help you </a:t>
            </a:r>
            <a:r>
              <a:rPr sz="3600" spc="-10" dirty="0"/>
              <a:t>solve</a:t>
            </a:r>
            <a:r>
              <a:rPr lang="en-US" sz="3600" spc="-10" dirty="0"/>
              <a:t> questions and develop a plan for</a:t>
            </a:r>
            <a:r>
              <a:rPr sz="3600" spc="-10" dirty="0"/>
              <a:t>…</a:t>
            </a:r>
            <a:endParaRPr sz="3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234180" cy="6858000"/>
            <a:chOff x="0" y="0"/>
            <a:chExt cx="423418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80975" cy="6858000"/>
            </a:xfrm>
            <a:custGeom>
              <a:avLst/>
              <a:gdLst/>
              <a:ahLst/>
              <a:cxnLst/>
              <a:rect l="l" t="t" r="r" b="b"/>
              <a:pathLst>
                <a:path w="180975" h="6858000">
                  <a:moveTo>
                    <a:pt x="180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0975" y="68580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4375"/>
              <a:ext cx="1588770" cy="504825"/>
            </a:xfrm>
            <a:custGeom>
              <a:avLst/>
              <a:gdLst/>
              <a:ahLst/>
              <a:cxnLst/>
              <a:rect l="l" t="t" r="r" b="b"/>
              <a:pathLst>
                <a:path w="1588770" h="504825">
                  <a:moveTo>
                    <a:pt x="4274" y="0"/>
                  </a:moveTo>
                  <a:lnTo>
                    <a:pt x="50" y="495300"/>
                  </a:lnTo>
                  <a:lnTo>
                    <a:pt x="0" y="501269"/>
                  </a:lnTo>
                  <a:lnTo>
                    <a:pt x="1243825" y="504825"/>
                  </a:lnTo>
                  <a:lnTo>
                    <a:pt x="1343660" y="504825"/>
                  </a:lnTo>
                  <a:lnTo>
                    <a:pt x="1348232" y="500125"/>
                  </a:lnTo>
                  <a:lnTo>
                    <a:pt x="1349883" y="498475"/>
                  </a:lnTo>
                  <a:lnTo>
                    <a:pt x="1351661" y="496950"/>
                  </a:lnTo>
                  <a:lnTo>
                    <a:pt x="1353185" y="495300"/>
                  </a:lnTo>
                  <a:lnTo>
                    <a:pt x="1581150" y="267462"/>
                  </a:lnTo>
                  <a:lnTo>
                    <a:pt x="1586436" y="260391"/>
                  </a:lnTo>
                  <a:lnTo>
                    <a:pt x="1588198" y="253285"/>
                  </a:lnTo>
                  <a:lnTo>
                    <a:pt x="1586436" y="246155"/>
                  </a:lnTo>
                  <a:lnTo>
                    <a:pt x="1581150" y="239013"/>
                  </a:lnTo>
                  <a:lnTo>
                    <a:pt x="1353185" y="11175"/>
                  </a:lnTo>
                  <a:lnTo>
                    <a:pt x="1348232" y="11175"/>
                  </a:lnTo>
                  <a:lnTo>
                    <a:pt x="1348232" y="6476"/>
                  </a:lnTo>
                  <a:lnTo>
                    <a:pt x="1343660" y="6476"/>
                  </a:lnTo>
                  <a:lnTo>
                    <a:pt x="1338834" y="1777"/>
                  </a:lnTo>
                  <a:lnTo>
                    <a:pt x="1243825" y="1777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4575" y="2209736"/>
              <a:ext cx="1919351" cy="11858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2225" y="2543111"/>
              <a:ext cx="1423924" cy="5381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2228850"/>
              <a:ext cx="1828800" cy="10953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62200" y="2228850"/>
            <a:ext cx="1828800" cy="109537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65"/>
              </a:spcBef>
            </a:pPr>
            <a:endParaRPr sz="170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</a:pP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Yourselves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24350" y="2209736"/>
            <a:ext cx="1919605" cy="1186180"/>
            <a:chOff x="4324350" y="2209736"/>
            <a:chExt cx="1919605" cy="11861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4350" y="2209736"/>
              <a:ext cx="1919351" cy="11858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0100" y="2543111"/>
              <a:ext cx="1347724" cy="538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1975" y="2228849"/>
              <a:ext cx="1828800" cy="109537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371975" y="2228850"/>
            <a:ext cx="1828800" cy="109537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65"/>
              </a:spcBef>
            </a:pPr>
            <a:endParaRPr sz="1700">
              <a:latin typeface="Times New Roman"/>
              <a:cs typeface="Times New Roman"/>
            </a:endParaRPr>
          </a:p>
          <a:p>
            <a:pPr marL="413384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Heirs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34125" y="2209736"/>
            <a:ext cx="1910080" cy="1186180"/>
            <a:chOff x="6334125" y="2209736"/>
            <a:chExt cx="1910080" cy="118618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4125" y="2209736"/>
              <a:ext cx="1909826" cy="11858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8900" y="2543111"/>
              <a:ext cx="1700276" cy="5381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1750" y="2228849"/>
              <a:ext cx="1819275" cy="109537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381750" y="2228850"/>
            <a:ext cx="1819275" cy="109537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65"/>
              </a:spcBef>
            </a:pPr>
            <a:endParaRPr sz="1700">
              <a:latin typeface="Times New Roman"/>
              <a:cs typeface="Times New Roman"/>
            </a:endParaRPr>
          </a:p>
          <a:p>
            <a:pPr marL="240029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Excess</a:t>
            </a:r>
            <a:r>
              <a:rPr sz="17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Assets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343900" y="2209736"/>
            <a:ext cx="1910080" cy="1186180"/>
            <a:chOff x="8343900" y="2209736"/>
            <a:chExt cx="1910080" cy="118618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3900" y="2209736"/>
              <a:ext cx="1909826" cy="11858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29675" y="2543111"/>
              <a:ext cx="938212" cy="5381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91525" y="2228849"/>
              <a:ext cx="1819275" cy="109537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391525" y="2228850"/>
            <a:ext cx="1819275" cy="109537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65"/>
              </a:spcBef>
            </a:pPr>
            <a:endParaRPr sz="1700">
              <a:latin typeface="Times New Roman"/>
              <a:cs typeface="Times New Roman"/>
            </a:endParaRPr>
          </a:p>
          <a:p>
            <a:pPr marL="618490">
              <a:lnSpc>
                <a:spcPct val="100000"/>
              </a:lnSpc>
            </a:pP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Vision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14575" y="3486086"/>
            <a:ext cx="1919605" cy="1186180"/>
            <a:chOff x="2314575" y="3486086"/>
            <a:chExt cx="1919605" cy="1186180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4575" y="3486086"/>
              <a:ext cx="1919351" cy="11858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1775" y="3819461"/>
              <a:ext cx="1004887" cy="5381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62200" y="3505199"/>
              <a:ext cx="1828800" cy="109537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362200" y="3505200"/>
            <a:ext cx="1828800" cy="10953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90"/>
              </a:spcBef>
            </a:pPr>
            <a:endParaRPr sz="1700">
              <a:latin typeface="Times New Roman"/>
              <a:cs typeface="Times New Roman"/>
            </a:endParaRPr>
          </a:p>
          <a:p>
            <a:pPr marL="587375">
              <a:lnSpc>
                <a:spcPct val="100000"/>
              </a:lnSpc>
            </a:pP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Timing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324350" y="3486086"/>
            <a:ext cx="1919605" cy="1186180"/>
            <a:chOff x="4324350" y="3486086"/>
            <a:chExt cx="1919605" cy="1186180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4350" y="3486086"/>
              <a:ext cx="1919351" cy="11858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38650" y="3819461"/>
              <a:ext cx="1681226" cy="5381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1975" y="3505199"/>
              <a:ext cx="1828800" cy="109537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371975" y="3505200"/>
            <a:ext cx="1828800" cy="10953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90"/>
              </a:spcBef>
            </a:pPr>
            <a:endParaRPr sz="1700">
              <a:latin typeface="Times New Roman"/>
              <a:cs typeface="Times New Roman"/>
            </a:endParaRPr>
          </a:p>
          <a:p>
            <a:pPr marL="25019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Assets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Gift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296025" y="3486086"/>
            <a:ext cx="1995805" cy="1186180"/>
            <a:chOff x="6296025" y="3486086"/>
            <a:chExt cx="1995805" cy="1186180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4125" y="3486086"/>
              <a:ext cx="1909826" cy="118586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96025" y="3819461"/>
              <a:ext cx="1995551" cy="53816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81750" y="3505199"/>
              <a:ext cx="1819275" cy="109537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381750" y="3505200"/>
            <a:ext cx="1819275" cy="10953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90"/>
              </a:spcBef>
            </a:pPr>
            <a:endParaRPr sz="17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Tax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Implications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343900" y="3486086"/>
            <a:ext cx="1910080" cy="1186180"/>
            <a:chOff x="8343900" y="3486086"/>
            <a:chExt cx="1910080" cy="1186180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3900" y="3486086"/>
              <a:ext cx="1909826" cy="118586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58225" y="3819461"/>
              <a:ext cx="1281049" cy="53816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91525" y="3505199"/>
              <a:ext cx="1819275" cy="109537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391525" y="3505200"/>
            <a:ext cx="1819275" cy="10953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90"/>
              </a:spcBef>
            </a:pPr>
            <a:endParaRPr sz="1700">
              <a:latin typeface="Times New Roman"/>
              <a:cs typeface="Times New Roman"/>
            </a:endParaRPr>
          </a:p>
          <a:p>
            <a:pPr marL="448945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Gift</a:t>
            </a:r>
            <a:r>
              <a:rPr sz="17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Tools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324350" y="4762500"/>
            <a:ext cx="1919605" cy="1186180"/>
            <a:chOff x="4324350" y="4762500"/>
            <a:chExt cx="1919605" cy="1186180"/>
          </a:xfrm>
        </p:grpSpPr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4350" y="4762500"/>
              <a:ext cx="1919351" cy="118586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52950" y="5095875"/>
              <a:ext cx="1452499" cy="53816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71975" y="4781550"/>
              <a:ext cx="1828800" cy="1095375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4371975" y="4781550"/>
            <a:ext cx="1828800" cy="109537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20"/>
              </a:spcBef>
            </a:pPr>
            <a:endParaRPr sz="1700">
              <a:latin typeface="Times New Roman"/>
              <a:cs typeface="Times New Roman"/>
            </a:endParaRPr>
          </a:p>
          <a:p>
            <a:pPr marL="362585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Team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286500" y="4762500"/>
            <a:ext cx="2014855" cy="1186180"/>
            <a:chOff x="6286500" y="4762500"/>
            <a:chExt cx="2014855" cy="1186180"/>
          </a:xfrm>
        </p:grpSpPr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4125" y="4762500"/>
              <a:ext cx="1909826" cy="118586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86500" y="5095875"/>
              <a:ext cx="2014601" cy="53816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81750" y="4781550"/>
              <a:ext cx="1819275" cy="1095375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6381750" y="4781550"/>
            <a:ext cx="1819275" cy="109537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20"/>
              </a:spcBef>
            </a:pPr>
            <a:endParaRPr sz="17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</a:pP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Implementation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847975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0975" cy="6858000"/>
            </a:xfrm>
            <a:custGeom>
              <a:avLst/>
              <a:gdLst/>
              <a:ahLst/>
              <a:cxnLst/>
              <a:rect l="l" t="t" r="r" b="b"/>
              <a:pathLst>
                <a:path w="180975" h="6858000">
                  <a:moveTo>
                    <a:pt x="180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0975" y="68580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14375"/>
              <a:ext cx="1588770" cy="504825"/>
            </a:xfrm>
            <a:custGeom>
              <a:avLst/>
              <a:gdLst/>
              <a:ahLst/>
              <a:cxnLst/>
              <a:rect l="l" t="t" r="r" b="b"/>
              <a:pathLst>
                <a:path w="1588770" h="504825">
                  <a:moveTo>
                    <a:pt x="4274" y="0"/>
                  </a:moveTo>
                  <a:lnTo>
                    <a:pt x="50" y="495300"/>
                  </a:lnTo>
                  <a:lnTo>
                    <a:pt x="0" y="501269"/>
                  </a:lnTo>
                  <a:lnTo>
                    <a:pt x="1243825" y="504825"/>
                  </a:lnTo>
                  <a:lnTo>
                    <a:pt x="1343660" y="504825"/>
                  </a:lnTo>
                  <a:lnTo>
                    <a:pt x="1348232" y="500125"/>
                  </a:lnTo>
                  <a:lnTo>
                    <a:pt x="1349883" y="498475"/>
                  </a:lnTo>
                  <a:lnTo>
                    <a:pt x="1351661" y="496950"/>
                  </a:lnTo>
                  <a:lnTo>
                    <a:pt x="1353185" y="495300"/>
                  </a:lnTo>
                  <a:lnTo>
                    <a:pt x="1581150" y="267462"/>
                  </a:lnTo>
                  <a:lnTo>
                    <a:pt x="1586436" y="260391"/>
                  </a:lnTo>
                  <a:lnTo>
                    <a:pt x="1588198" y="253285"/>
                  </a:lnTo>
                  <a:lnTo>
                    <a:pt x="1586436" y="246155"/>
                  </a:lnTo>
                  <a:lnTo>
                    <a:pt x="1581150" y="239013"/>
                  </a:lnTo>
                  <a:lnTo>
                    <a:pt x="1353185" y="11175"/>
                  </a:lnTo>
                  <a:lnTo>
                    <a:pt x="1348232" y="11175"/>
                  </a:lnTo>
                  <a:lnTo>
                    <a:pt x="1348232" y="6476"/>
                  </a:lnTo>
                  <a:lnTo>
                    <a:pt x="1343660" y="6476"/>
                  </a:lnTo>
                  <a:lnTo>
                    <a:pt x="1338834" y="1777"/>
                  </a:lnTo>
                  <a:lnTo>
                    <a:pt x="1243825" y="1777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1030" y="245999"/>
            <a:ext cx="11293220" cy="973984"/>
          </a:xfrm>
          <a:prstGeom prst="rect">
            <a:avLst/>
          </a:prstGeom>
        </p:spPr>
        <p:txBody>
          <a:bodyPr vert="horz" wrap="square" lIns="0" tIns="415924" rIns="0" bIns="0" rtlCol="0">
            <a:spAutoFit/>
          </a:bodyPr>
          <a:lstStyle/>
          <a:p>
            <a:pPr marL="2065020">
              <a:lnSpc>
                <a:spcPct val="100000"/>
              </a:lnSpc>
              <a:spcBef>
                <a:spcPts val="105"/>
              </a:spcBef>
            </a:pPr>
            <a:r>
              <a:rPr lang="en-US" sz="3600" dirty="0"/>
              <a:t>What is the next Step</a:t>
            </a:r>
            <a:r>
              <a:rPr sz="3600" spc="-25" dirty="0"/>
              <a:t>?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2670175" y="1371600"/>
            <a:ext cx="8598535" cy="3917354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lang="en-US" sz="1800" dirty="0">
                <a:solidFill>
                  <a:srgbClr val="A42F0F"/>
                </a:solidFill>
                <a:latin typeface="Times New Roman"/>
                <a:cs typeface="Times New Roman"/>
              </a:rPr>
              <a:t>We can connect you with a certified Retirement Specialist that provide you with a no obligation, pro-bono consultation focusing on:</a:t>
            </a:r>
          </a:p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sz="1800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hierarchy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sz="18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needs:</a:t>
            </a:r>
            <a:endParaRPr sz="18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95"/>
              </a:spcBef>
            </a:pPr>
            <a:r>
              <a:rPr sz="15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550" spc="105" dirty="0">
                <a:solidFill>
                  <a:srgbClr val="A42F0F"/>
                </a:solidFill>
                <a:latin typeface="Times New Roman"/>
                <a:cs typeface="Times New Roman"/>
              </a:rPr>
              <a:t> 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Establish</a:t>
            </a:r>
            <a:r>
              <a:rPr sz="1550" spc="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1550" spc="1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implement</a:t>
            </a:r>
            <a:r>
              <a:rPr sz="1550" spc="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550" spc="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financial</a:t>
            </a:r>
            <a:r>
              <a:rPr sz="1550" spc="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plan</a:t>
            </a:r>
            <a:r>
              <a:rPr sz="1550" spc="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sz="1550" spc="1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meet</a:t>
            </a:r>
            <a:r>
              <a:rPr sz="1550" spc="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your</a:t>
            </a:r>
            <a:r>
              <a:rPr sz="1550" spc="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404040"/>
                </a:solidFill>
                <a:latin typeface="Century Gothic"/>
                <a:cs typeface="Century Gothic"/>
              </a:rPr>
              <a:t>needs/wants/wishes</a:t>
            </a:r>
            <a:endParaRPr sz="155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70"/>
              </a:spcBef>
            </a:pPr>
            <a:r>
              <a:rPr sz="15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550" spc="114" dirty="0">
                <a:solidFill>
                  <a:srgbClr val="A42F0F"/>
                </a:solidFill>
                <a:latin typeface="Times New Roman"/>
                <a:cs typeface="Times New Roman"/>
              </a:rPr>
              <a:t> 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Flesh</a:t>
            </a:r>
            <a:r>
              <a:rPr sz="1550" spc="1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out</a:t>
            </a:r>
            <a:r>
              <a:rPr sz="1550" spc="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your</a:t>
            </a:r>
            <a:r>
              <a:rPr sz="1550" spc="1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charitable</a:t>
            </a:r>
            <a:r>
              <a:rPr sz="1550" spc="1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goals</a:t>
            </a:r>
            <a:r>
              <a:rPr sz="1550" spc="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1550" spc="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determine</a:t>
            </a:r>
            <a:r>
              <a:rPr sz="1550" spc="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your</a:t>
            </a:r>
            <a:r>
              <a:rPr sz="1550" spc="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ability</a:t>
            </a:r>
            <a:r>
              <a:rPr sz="1550" spc="1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sz="1550" spc="1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achieve</a:t>
            </a:r>
            <a:r>
              <a:rPr sz="1550" spc="1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spc="-20" dirty="0">
                <a:solidFill>
                  <a:srgbClr val="404040"/>
                </a:solidFill>
                <a:latin typeface="Century Gothic"/>
                <a:cs typeface="Century Gothic"/>
              </a:rPr>
              <a:t>them</a:t>
            </a:r>
            <a:endParaRPr sz="155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70"/>
              </a:spcBef>
            </a:pPr>
            <a:r>
              <a:rPr sz="15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550" spc="135" dirty="0">
                <a:solidFill>
                  <a:srgbClr val="A42F0F"/>
                </a:solidFill>
                <a:latin typeface="Times New Roman"/>
                <a:cs typeface="Times New Roman"/>
              </a:rPr>
              <a:t> 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Use</a:t>
            </a:r>
            <a:r>
              <a:rPr sz="1550" spc="1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our</a:t>
            </a:r>
            <a:r>
              <a:rPr sz="1550" spc="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tools,</a:t>
            </a:r>
            <a:r>
              <a:rPr sz="1550" spc="1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expertise,</a:t>
            </a:r>
            <a:r>
              <a:rPr sz="1550" spc="1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1550" spc="9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professional</a:t>
            </a:r>
            <a:r>
              <a:rPr sz="1550" spc="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connections</a:t>
            </a:r>
            <a:r>
              <a:rPr sz="1550" spc="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sz="1550" spc="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execute</a:t>
            </a:r>
            <a:r>
              <a:rPr sz="1550" spc="1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these</a:t>
            </a:r>
            <a:r>
              <a:rPr sz="1550" spc="1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404040"/>
                </a:solidFill>
                <a:latin typeface="Century Gothic"/>
                <a:cs typeface="Century Gothic"/>
              </a:rPr>
              <a:t>goals</a:t>
            </a:r>
            <a:endParaRPr sz="1550" dirty="0">
              <a:latin typeface="Century Gothic"/>
              <a:cs typeface="Century Gothic"/>
            </a:endParaRPr>
          </a:p>
          <a:p>
            <a:pPr marL="755650" marR="5080" indent="-285750">
              <a:lnSpc>
                <a:spcPct val="101000"/>
              </a:lnSpc>
              <a:spcBef>
                <a:spcPts val="1050"/>
              </a:spcBef>
            </a:pPr>
            <a:r>
              <a:rPr sz="15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550" spc="114" dirty="0">
                <a:solidFill>
                  <a:srgbClr val="A42F0F"/>
                </a:solidFill>
                <a:latin typeface="Times New Roman"/>
                <a:cs typeface="Times New Roman"/>
              </a:rPr>
              <a:t> 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Monitor</a:t>
            </a:r>
            <a:r>
              <a:rPr sz="1550" spc="1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your</a:t>
            </a:r>
            <a:r>
              <a:rPr sz="1550" spc="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on-going</a:t>
            </a:r>
            <a:r>
              <a:rPr sz="1550" spc="9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pan</a:t>
            </a:r>
            <a:r>
              <a:rPr sz="1550" spc="1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sz="1550" spc="1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make</a:t>
            </a:r>
            <a:r>
              <a:rPr sz="1550" spc="1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sure</a:t>
            </a:r>
            <a:r>
              <a:rPr sz="1550" spc="1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you</a:t>
            </a:r>
            <a:r>
              <a:rPr sz="1550" spc="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are</a:t>
            </a:r>
            <a:r>
              <a:rPr sz="1550" spc="1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comfortable</a:t>
            </a:r>
            <a:r>
              <a:rPr sz="1550" spc="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04040"/>
                </a:solidFill>
                <a:latin typeface="Century Gothic"/>
                <a:cs typeface="Century Gothic"/>
              </a:rPr>
              <a:t>as</a:t>
            </a:r>
            <a:r>
              <a:rPr sz="1550" spc="9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404040"/>
                </a:solidFill>
                <a:latin typeface="Century Gothic"/>
                <a:cs typeface="Century Gothic"/>
              </a:rPr>
              <a:t>circumstances change</a:t>
            </a:r>
            <a:endParaRPr lang="en-US" sz="1550" spc="-1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755650" marR="5080" indent="-285750">
              <a:lnSpc>
                <a:spcPct val="101000"/>
              </a:lnSpc>
              <a:spcBef>
                <a:spcPts val="1050"/>
              </a:spcBef>
            </a:pPr>
            <a:r>
              <a:rPr lang="en-US" sz="15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lang="en-US" sz="1550" spc="114" dirty="0">
                <a:solidFill>
                  <a:srgbClr val="A42F0F"/>
                </a:solidFill>
                <a:latin typeface="Times New Roman"/>
                <a:cs typeface="Times New Roman"/>
              </a:rPr>
              <a:t>  </a:t>
            </a:r>
            <a:r>
              <a:rPr lang="en-US" sz="1550" dirty="0">
                <a:solidFill>
                  <a:srgbClr val="404040"/>
                </a:solidFill>
                <a:latin typeface="Century Gothic"/>
                <a:cs typeface="Century Gothic"/>
              </a:rPr>
              <a:t>Connect you with other estate planning professionals such as </a:t>
            </a:r>
            <a:r>
              <a:rPr lang="en-US" sz="1550" dirty="0" err="1">
                <a:solidFill>
                  <a:srgbClr val="404040"/>
                </a:solidFill>
                <a:latin typeface="Century Gothic"/>
                <a:cs typeface="Century Gothic"/>
              </a:rPr>
              <a:t>attoreny</a:t>
            </a:r>
            <a:r>
              <a:rPr lang="en-US" sz="1550" dirty="0">
                <a:solidFill>
                  <a:srgbClr val="404040"/>
                </a:solidFill>
                <a:latin typeface="Century Gothic"/>
                <a:cs typeface="Century Gothic"/>
              </a:rPr>
              <a:t>, CPA, and tax specialists.</a:t>
            </a:r>
            <a:endParaRPr lang="en-US" sz="1550" spc="-1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755650" marR="5080" indent="-285750">
              <a:lnSpc>
                <a:spcPct val="101000"/>
              </a:lnSpc>
              <a:spcBef>
                <a:spcPts val="1050"/>
              </a:spcBef>
            </a:pPr>
            <a:endParaRPr lang="en-US" sz="1550" spc="-10" dirty="0">
              <a:solidFill>
                <a:srgbClr val="404040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A40D93F2-D3EB-1246-A511-A891D31B61CE}"/>
              </a:ext>
            </a:extLst>
          </p:cNvPr>
          <p:cNvSpPr txBox="1"/>
          <p:nvPr/>
        </p:nvSpPr>
        <p:spPr>
          <a:xfrm>
            <a:off x="2759075" y="5171926"/>
            <a:ext cx="8598535" cy="1000274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lang="en-US" sz="1800" dirty="0">
                <a:solidFill>
                  <a:srgbClr val="A42F0F"/>
                </a:solidFill>
                <a:latin typeface="Times New Roman"/>
                <a:cs typeface="Times New Roman"/>
              </a:rPr>
              <a:t>If you would like to be connected with a local certified Retirement Planning Specialist, contact David Anderson at </a:t>
            </a:r>
            <a:r>
              <a:rPr lang="en-US" sz="1800" dirty="0">
                <a:solidFill>
                  <a:srgbClr val="A42F0F"/>
                </a:solidFill>
                <a:latin typeface="Times New Roman"/>
                <a:cs typeface="Times New Roman"/>
                <a:hlinkClick r:id="rId3"/>
              </a:rPr>
              <a:t>danderson@bgcmercerfoundation</a:t>
            </a:r>
            <a:r>
              <a:rPr lang="en-US" dirty="0">
                <a:solidFill>
                  <a:srgbClr val="A42F0F"/>
                </a:solidFill>
                <a:latin typeface="Times New Roman"/>
                <a:cs typeface="Times New Roman"/>
                <a:hlinkClick r:id="rId3"/>
              </a:rPr>
              <a:t>.org</a:t>
            </a:r>
            <a:r>
              <a:rPr lang="en-US" dirty="0">
                <a:solidFill>
                  <a:srgbClr val="A42F0F"/>
                </a:solidFill>
                <a:latin typeface="Times New Roman"/>
                <a:cs typeface="Times New Roman"/>
              </a:rPr>
              <a:t> and he will make the connection for you.</a:t>
            </a:r>
            <a:endParaRPr lang="en-US" sz="1800" dirty="0">
              <a:solidFill>
                <a:srgbClr val="A42F0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437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Office Theme</vt:lpstr>
      <vt:lpstr>Retirement Planning… DO I HAVE ENOUGH?</vt:lpstr>
      <vt:lpstr>PowerPoint Presentation</vt:lpstr>
      <vt:lpstr>Do I have Enough??</vt:lpstr>
      <vt:lpstr>YOUR Retirement Goals FIRST…</vt:lpstr>
      <vt:lpstr>Can I Afford It? The process starts with a deep dive into your personalized financial plan using sophisticated financial software for analysis and projecting potential outcomes…</vt:lpstr>
      <vt:lpstr>You’ll be asked questions about what you want to do in Retirement? What if I want to enjoy it now?</vt:lpstr>
      <vt:lpstr>PowerPoint Presentation</vt:lpstr>
      <vt:lpstr>Professional Advisors can help you solve questions and develop a plan for…</vt:lpstr>
      <vt:lpstr>What is the next Step?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David Anderson</cp:lastModifiedBy>
  <cp:revision>3</cp:revision>
  <dcterms:created xsi:type="dcterms:W3CDTF">2025-03-17T13:54:53Z</dcterms:created>
  <dcterms:modified xsi:type="dcterms:W3CDTF">2025-03-18T14:00:23Z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2024-12-11T00:00:00Z</vt:filetime>
  </property>
  <property fmtid="{D5CDD505-2E9C-101B-9397-08002B2CF9AE}" pid="3" name="LastSaved">
    <vt:filetime>2025-03-17T00:00:00Z</vt:filetime>
  </property>
</Properties>
</file>